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66" r:id="rId3"/>
    <p:sldId id="267" r:id="rId4"/>
    <p:sldId id="256" r:id="rId5"/>
    <p:sldId id="257" r:id="rId6"/>
    <p:sldId id="258" r:id="rId7"/>
    <p:sldId id="259" r:id="rId8"/>
    <p:sldId id="260" r:id="rId9"/>
    <p:sldId id="261" r:id="rId10"/>
    <p:sldId id="262" r:id="rId11"/>
    <p:sldId id="263" r:id="rId12"/>
    <p:sldId id="264" r:id="rId13"/>
    <p:sldId id="268"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18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1BD1F7E-E7FB-40DC-9A1B-82EC53491F6B}" type="datetimeFigureOut">
              <a:rPr lang="en-US" smtClean="0"/>
              <a:pPr/>
              <a:t>1/13/2014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50AA9-0E15-4625-B294-053C33C520F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BD1F7E-E7FB-40DC-9A1B-82EC53491F6B}" type="datetimeFigureOut">
              <a:rPr lang="en-US" smtClean="0"/>
              <a:pPr/>
              <a:t>1/13/2014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50AA9-0E15-4625-B294-053C33C520F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BD1F7E-E7FB-40DC-9A1B-82EC53491F6B}" type="datetimeFigureOut">
              <a:rPr lang="en-US" smtClean="0"/>
              <a:pPr/>
              <a:t>1/13/2014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50AA9-0E15-4625-B294-053C33C520F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BD1F7E-E7FB-40DC-9A1B-82EC53491F6B}" type="datetimeFigureOut">
              <a:rPr lang="en-US" smtClean="0"/>
              <a:pPr/>
              <a:t>1/13/2014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50AA9-0E15-4625-B294-053C33C520F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BD1F7E-E7FB-40DC-9A1B-82EC53491F6B}" type="datetimeFigureOut">
              <a:rPr lang="en-US" smtClean="0"/>
              <a:pPr/>
              <a:t>1/13/2014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50AA9-0E15-4625-B294-053C33C520F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1BD1F7E-E7FB-40DC-9A1B-82EC53491F6B}" type="datetimeFigureOut">
              <a:rPr lang="en-US" smtClean="0"/>
              <a:pPr/>
              <a:t>1/13/2014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50AA9-0E15-4625-B294-053C33C520F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1BD1F7E-E7FB-40DC-9A1B-82EC53491F6B}" type="datetimeFigureOut">
              <a:rPr lang="en-US" smtClean="0"/>
              <a:pPr/>
              <a:t>1/13/2014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150AA9-0E15-4625-B294-053C33C520F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BD1F7E-E7FB-40DC-9A1B-82EC53491F6B}" type="datetimeFigureOut">
              <a:rPr lang="en-US" smtClean="0"/>
              <a:pPr/>
              <a:t>1/13/2014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150AA9-0E15-4625-B294-053C33C520F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BD1F7E-E7FB-40DC-9A1B-82EC53491F6B}" type="datetimeFigureOut">
              <a:rPr lang="en-US" smtClean="0"/>
              <a:pPr/>
              <a:t>1/13/2014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150AA9-0E15-4625-B294-053C33C520F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BD1F7E-E7FB-40DC-9A1B-82EC53491F6B}" type="datetimeFigureOut">
              <a:rPr lang="en-US" smtClean="0"/>
              <a:pPr/>
              <a:t>1/13/2014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50AA9-0E15-4625-B294-053C33C520F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BD1F7E-E7FB-40DC-9A1B-82EC53491F6B}" type="datetimeFigureOut">
              <a:rPr lang="en-US" smtClean="0"/>
              <a:pPr/>
              <a:t>1/13/2014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50AA9-0E15-4625-B294-053C33C520F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BD1F7E-E7FB-40DC-9A1B-82EC53491F6B}" type="datetimeFigureOut">
              <a:rPr lang="en-US" smtClean="0"/>
              <a:pPr/>
              <a:t>1/13/2014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150AA9-0E15-4625-B294-053C33C520FD}"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judiciary.state.nj.us/civil/forms/11008_subpoena_ad_testificandum_cp.pdf"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6</a:t>
            </a:r>
            <a:r>
              <a:rPr lang="en-US" baseline="30000" dirty="0" smtClean="0"/>
              <a:t>th</a:t>
            </a:r>
            <a:r>
              <a:rPr lang="en-US" dirty="0" smtClean="0"/>
              <a:t> Amendment</a:t>
            </a:r>
            <a:endParaRPr lang="en-US" dirty="0"/>
          </a:p>
        </p:txBody>
      </p:sp>
      <p:sp>
        <p:nvSpPr>
          <p:cNvPr id="3" name="Content Placeholder 2"/>
          <p:cNvSpPr>
            <a:spLocks noGrp="1"/>
          </p:cNvSpPr>
          <p:nvPr>
            <p:ph idx="1"/>
          </p:nvPr>
        </p:nvSpPr>
        <p:spPr/>
        <p:txBody>
          <a:bodyPr>
            <a:normAutofit fontScale="47500" lnSpcReduction="20000"/>
          </a:bodyPr>
          <a:lstStyle/>
          <a:p>
            <a:r>
              <a:rPr lang="en-US" dirty="0" smtClean="0"/>
              <a:t>“In all criminal prosecutions, the accused shall enjoy the right to a speedy and public trial, by an impartial jury of the State and district wherein the crime shall have been committed…and to be informed of the nature and cause of the accusation; the accused shall be confronted with the witnesses against him; the accused shall have compulsory process for obtaining witnesses in his favor, and to have Assistance of Counsel for his defense.”</a:t>
            </a:r>
          </a:p>
          <a:p>
            <a:endParaRPr lang="en-US" dirty="0" smtClean="0"/>
          </a:p>
          <a:p>
            <a:r>
              <a:rPr lang="en-US" dirty="0" smtClean="0"/>
              <a:t>1.  Why do you think the writers of the Constitution believed it was necessary for criminal trials to be both “speedy and public”?</a:t>
            </a:r>
          </a:p>
          <a:p>
            <a:endParaRPr lang="en-US" dirty="0" smtClean="0"/>
          </a:p>
          <a:p>
            <a:r>
              <a:rPr lang="en-US" dirty="0" smtClean="0"/>
              <a:t>2.  What do you think is the significance in requiring that a criminal trial take place in the state/district where the crime occurred?</a:t>
            </a:r>
          </a:p>
          <a:p>
            <a:endParaRPr lang="en-US" dirty="0" smtClean="0"/>
          </a:p>
          <a:p>
            <a:r>
              <a:rPr lang="en-US" dirty="0" smtClean="0"/>
              <a:t>3.  Why do you think the writers placed the responsibility of determining the innocence or guilt of a suspect in the hands of a jury?</a:t>
            </a:r>
          </a:p>
          <a:p>
            <a:endParaRPr lang="en-US" dirty="0" smtClean="0"/>
          </a:p>
          <a:p>
            <a:r>
              <a:rPr lang="en-US" dirty="0" smtClean="0"/>
              <a:t>4.  What do you think is meant by an accused individual’s right to “be confronted by witnesses” and  “obtaining witnesses in his favor”?</a:t>
            </a:r>
          </a:p>
          <a:p>
            <a:endParaRPr lang="en-US" dirty="0" smtClean="0"/>
          </a:p>
          <a:p>
            <a:r>
              <a:rPr lang="en-US" dirty="0" smtClean="0"/>
              <a:t>5.  Why do we have the right </a:t>
            </a:r>
            <a:r>
              <a:rPr lang="en-US" smtClean="0"/>
              <a:t>to Assistance </a:t>
            </a:r>
            <a:r>
              <a:rPr lang="en-US" dirty="0" smtClean="0"/>
              <a:t>of Counsel for our defense during a trial?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wipe(left)">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wipe(left)">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wipe(left)">
                                      <p:cBhvr>
                                        <p:cTn id="29" dur="500"/>
                                        <p:tgtEl>
                                          <p:spTgt spid="3">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wipe(left)">
                                      <p:cBhvr>
                                        <p:cTn id="34"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Confronting Witnesses (cont’d)</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3)  You are allowed to </a:t>
            </a:r>
            <a:r>
              <a:rPr lang="en-US" b="1" u="sng" dirty="0" smtClean="0">
                <a:solidFill>
                  <a:srgbClr val="FFFF00"/>
                </a:solidFill>
              </a:rPr>
              <a:t>cross-examine</a:t>
            </a:r>
            <a:r>
              <a:rPr lang="en-US" dirty="0" smtClean="0"/>
              <a:t> any witness that the prosecution calls on their behalf; they can do the same to your witnesses</a:t>
            </a:r>
          </a:p>
          <a:p>
            <a:r>
              <a:rPr lang="en-US" dirty="0" smtClean="0"/>
              <a:t>4)  the goal of cross-exam is to find </a:t>
            </a:r>
            <a:r>
              <a:rPr lang="en-US" b="1" u="sng" dirty="0" smtClean="0">
                <a:solidFill>
                  <a:srgbClr val="FFFF00"/>
                </a:solidFill>
              </a:rPr>
              <a:t>contradictions</a:t>
            </a:r>
            <a:r>
              <a:rPr lang="en-US" dirty="0" smtClean="0"/>
              <a:t> in the witness’s testimony to establish guilt or reasonable doubt</a:t>
            </a:r>
            <a:endParaRPr lang="en-US" dirty="0"/>
          </a:p>
        </p:txBody>
      </p:sp>
      <p:pic>
        <p:nvPicPr>
          <p:cNvPr id="5" name="Content Placeholder 4" descr="warner.jpg"/>
          <p:cNvPicPr>
            <a:picLocks noGrp="1" noChangeAspect="1"/>
          </p:cNvPicPr>
          <p:nvPr>
            <p:ph sz="half" idx="2"/>
          </p:nvPr>
        </p:nvPicPr>
        <p:blipFill>
          <a:blip r:embed="rId2" cstate="print">
            <a:lum bright="30000"/>
          </a:blip>
          <a:stretch>
            <a:fillRect/>
          </a:stretch>
        </p:blipFill>
        <p:spPr>
          <a:xfrm>
            <a:off x="4648200" y="1905000"/>
            <a:ext cx="4038600" cy="3200400"/>
          </a:xfrm>
        </p:spPr>
      </p:pic>
      <p:sp>
        <p:nvSpPr>
          <p:cNvPr id="6" name="TextBox 5"/>
          <p:cNvSpPr txBox="1"/>
          <p:nvPr/>
        </p:nvSpPr>
        <p:spPr>
          <a:xfrm>
            <a:off x="4648200" y="5181600"/>
            <a:ext cx="4114800" cy="646331"/>
          </a:xfrm>
          <a:prstGeom prst="rect">
            <a:avLst/>
          </a:prstGeom>
          <a:noFill/>
        </p:spPr>
        <p:txBody>
          <a:bodyPr wrap="square" rtlCol="0">
            <a:spAutoFit/>
          </a:bodyPr>
          <a:lstStyle/>
          <a:p>
            <a:r>
              <a:rPr lang="en-US" dirty="0" smtClean="0"/>
              <a:t>Dr. Melinda Warner from SVU being cross-examined on the witness stand</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Confronting Witnesses (cont’d)</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5)  Some witnesses are granted </a:t>
            </a:r>
            <a:r>
              <a:rPr lang="en-US" b="1" u="sng" dirty="0" smtClean="0">
                <a:solidFill>
                  <a:srgbClr val="FFFF00"/>
                </a:solidFill>
              </a:rPr>
              <a:t>immunity</a:t>
            </a:r>
            <a:r>
              <a:rPr lang="en-US" dirty="0" smtClean="0"/>
              <a:t> by the prosecution when they are on the stand</a:t>
            </a:r>
          </a:p>
          <a:p>
            <a:pPr lvl="1"/>
            <a:r>
              <a:rPr lang="en-US" dirty="0" smtClean="0"/>
              <a:t>Witness answers </a:t>
            </a:r>
            <a:r>
              <a:rPr lang="en-US" b="1" u="sng" dirty="0" smtClean="0">
                <a:solidFill>
                  <a:srgbClr val="FFFF00"/>
                </a:solidFill>
              </a:rPr>
              <a:t>incriminating</a:t>
            </a:r>
            <a:r>
              <a:rPr lang="en-US" dirty="0" smtClean="0"/>
              <a:t> questions about themselves with the goal of </a:t>
            </a:r>
            <a:r>
              <a:rPr lang="en-US" b="1" u="sng" dirty="0" smtClean="0">
                <a:solidFill>
                  <a:srgbClr val="FFFF00"/>
                </a:solidFill>
              </a:rPr>
              <a:t>linking</a:t>
            </a:r>
            <a:r>
              <a:rPr lang="en-US" dirty="0" smtClean="0"/>
              <a:t> the defendant to the crime</a:t>
            </a:r>
          </a:p>
          <a:p>
            <a:pPr lvl="1"/>
            <a:r>
              <a:rPr lang="en-US" dirty="0" smtClean="0"/>
              <a:t>Witnesses’ testimony cannot be used </a:t>
            </a:r>
            <a:r>
              <a:rPr lang="en-US" b="1" u="sng" dirty="0" smtClean="0">
                <a:solidFill>
                  <a:srgbClr val="FFFF00"/>
                </a:solidFill>
              </a:rPr>
              <a:t>against</a:t>
            </a:r>
            <a:r>
              <a:rPr lang="en-US" dirty="0" smtClean="0"/>
              <a:t> him/her in a later trial</a:t>
            </a:r>
          </a:p>
          <a:p>
            <a:pPr lvl="1"/>
            <a:r>
              <a:rPr lang="en-US" dirty="0" smtClean="0"/>
              <a:t>More than likely, immunity is part of a </a:t>
            </a:r>
            <a:r>
              <a:rPr lang="en-US" b="1" u="sng" dirty="0" smtClean="0">
                <a:solidFill>
                  <a:srgbClr val="FFFF00"/>
                </a:solidFill>
              </a:rPr>
              <a:t>plea bargain</a:t>
            </a:r>
            <a:endParaRPr lang="en-US" dirty="0">
              <a:solidFill>
                <a:srgbClr val="FFFF00"/>
              </a:solidFill>
            </a:endParaRPr>
          </a:p>
        </p:txBody>
      </p:sp>
      <p:pic>
        <p:nvPicPr>
          <p:cNvPr id="5" name="Content Placeholder 4" descr="Verbal kint.jpg"/>
          <p:cNvPicPr>
            <a:picLocks noGrp="1" noChangeAspect="1"/>
          </p:cNvPicPr>
          <p:nvPr>
            <p:ph sz="half" idx="2"/>
          </p:nvPr>
        </p:nvPicPr>
        <p:blipFill>
          <a:blip r:embed="rId2" cstate="print"/>
          <a:stretch>
            <a:fillRect/>
          </a:stretch>
        </p:blipFill>
        <p:spPr>
          <a:xfrm>
            <a:off x="5334000" y="1600200"/>
            <a:ext cx="2976496" cy="3687763"/>
          </a:xfrm>
        </p:spPr>
      </p:pic>
      <p:sp>
        <p:nvSpPr>
          <p:cNvPr id="6" name="TextBox 5"/>
          <p:cNvSpPr txBox="1"/>
          <p:nvPr/>
        </p:nvSpPr>
        <p:spPr>
          <a:xfrm>
            <a:off x="5257800" y="5380672"/>
            <a:ext cx="3429000" cy="1477328"/>
          </a:xfrm>
          <a:prstGeom prst="rect">
            <a:avLst/>
          </a:prstGeom>
          <a:noFill/>
        </p:spPr>
        <p:txBody>
          <a:bodyPr wrap="square" rtlCol="0">
            <a:spAutoFit/>
          </a:bodyPr>
          <a:lstStyle/>
          <a:p>
            <a:r>
              <a:rPr lang="en-US" dirty="0" smtClean="0"/>
              <a:t>In the movie </a:t>
            </a:r>
            <a:r>
              <a:rPr lang="en-US" i="1" dirty="0" smtClean="0"/>
              <a:t>The Usual Suspects</a:t>
            </a:r>
            <a:r>
              <a:rPr lang="en-US" dirty="0" smtClean="0"/>
              <a:t>, Kevin </a:t>
            </a:r>
            <a:r>
              <a:rPr lang="en-US" dirty="0" err="1" smtClean="0"/>
              <a:t>Spacey’s</a:t>
            </a:r>
            <a:r>
              <a:rPr lang="en-US" dirty="0" smtClean="0"/>
              <a:t> character Roger “Verbal” </a:t>
            </a:r>
            <a:r>
              <a:rPr lang="en-US" dirty="0" err="1" smtClean="0"/>
              <a:t>Kint</a:t>
            </a:r>
            <a:r>
              <a:rPr lang="en-US" dirty="0" smtClean="0"/>
              <a:t> is granted total immunity in exchange for his cooperation with the LAPD</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Trial Procedures (cont’d)</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Right to legal Counsel</a:t>
            </a:r>
          </a:p>
          <a:p>
            <a:r>
              <a:rPr lang="en-US" dirty="0" smtClean="0"/>
              <a:t>1)  every defendant has the right to an </a:t>
            </a:r>
            <a:r>
              <a:rPr lang="en-US" b="1" u="sng" dirty="0" smtClean="0">
                <a:solidFill>
                  <a:srgbClr val="FFFF00"/>
                </a:solidFill>
              </a:rPr>
              <a:t>attorney</a:t>
            </a:r>
            <a:r>
              <a:rPr lang="en-US" dirty="0" smtClean="0"/>
              <a:t> to argue a case for them (can be waived)</a:t>
            </a:r>
          </a:p>
          <a:p>
            <a:r>
              <a:rPr lang="en-US" dirty="0" smtClean="0"/>
              <a:t>2)  In the case of </a:t>
            </a:r>
            <a:r>
              <a:rPr lang="en-US" b="1" i="1" u="sng" dirty="0" smtClean="0">
                <a:solidFill>
                  <a:srgbClr val="FFFF00"/>
                </a:solidFill>
              </a:rPr>
              <a:t>Gideon v. Wainwright</a:t>
            </a:r>
            <a:r>
              <a:rPr lang="en-US" dirty="0" smtClean="0"/>
              <a:t>, the Supreme Court acknowledged that if a defendant was too </a:t>
            </a:r>
            <a:r>
              <a:rPr lang="en-US" b="1" u="sng" dirty="0" smtClean="0">
                <a:solidFill>
                  <a:srgbClr val="FFFF00"/>
                </a:solidFill>
              </a:rPr>
              <a:t>poor</a:t>
            </a:r>
            <a:r>
              <a:rPr lang="en-US" dirty="0" smtClean="0"/>
              <a:t> to afford an attorney, they should receive one for </a:t>
            </a:r>
            <a:r>
              <a:rPr lang="en-US" b="1" u="sng" dirty="0" smtClean="0">
                <a:solidFill>
                  <a:srgbClr val="FFFF00"/>
                </a:solidFill>
              </a:rPr>
              <a:t>free</a:t>
            </a:r>
            <a:endParaRPr lang="en-US" dirty="0">
              <a:solidFill>
                <a:srgbClr val="FFFF00"/>
              </a:solidFill>
            </a:endParaRPr>
          </a:p>
        </p:txBody>
      </p:sp>
      <p:pic>
        <p:nvPicPr>
          <p:cNvPr id="5" name="Content Placeholder 4" descr="Gideon.jpg"/>
          <p:cNvPicPr>
            <a:picLocks noGrp="1" noChangeAspect="1"/>
          </p:cNvPicPr>
          <p:nvPr>
            <p:ph sz="half" idx="2"/>
          </p:nvPr>
        </p:nvPicPr>
        <p:blipFill>
          <a:blip r:embed="rId2" cstate="print"/>
          <a:stretch>
            <a:fillRect/>
          </a:stretch>
        </p:blipFill>
        <p:spPr>
          <a:xfrm>
            <a:off x="5181600" y="1676400"/>
            <a:ext cx="3101309" cy="3505200"/>
          </a:xfrm>
        </p:spPr>
      </p:pic>
      <p:sp>
        <p:nvSpPr>
          <p:cNvPr id="6" name="TextBox 5"/>
          <p:cNvSpPr txBox="1"/>
          <p:nvPr/>
        </p:nvSpPr>
        <p:spPr>
          <a:xfrm>
            <a:off x="4876800" y="5181600"/>
            <a:ext cx="3657600" cy="923330"/>
          </a:xfrm>
          <a:prstGeom prst="rect">
            <a:avLst/>
          </a:prstGeom>
          <a:noFill/>
        </p:spPr>
        <p:txBody>
          <a:bodyPr wrap="square" rtlCol="0">
            <a:spAutoFit/>
          </a:bodyPr>
          <a:lstStyle/>
          <a:p>
            <a:r>
              <a:rPr lang="en-US" dirty="0" smtClean="0"/>
              <a:t>Clarence Earl Gideon’s case proved that one man can change the Constitution!</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u="sng" dirty="0" smtClean="0"/>
              <a:t>Dr. Sam Sheppard</a:t>
            </a:r>
            <a:endParaRPr lang="en-US" u="sng" dirty="0"/>
          </a:p>
        </p:txBody>
      </p:sp>
      <p:pic>
        <p:nvPicPr>
          <p:cNvPr id="5" name="Dr. Sam Sheppard Murder Case His Son Seeks The Real Killer [SaveYouTube.c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600" y="1143001"/>
            <a:ext cx="7924800" cy="4994562"/>
          </a:xfrm>
          <a:prstGeom prst="rect">
            <a:avLst/>
          </a:prstGeom>
        </p:spPr>
      </p:pic>
    </p:spTree>
    <p:extLst>
      <p:ext uri="{BB962C8B-B14F-4D97-AF65-F5344CB8AC3E}">
        <p14:creationId xmlns:p14="http://schemas.microsoft.com/office/powerpoint/2010/main" val="34102860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962400"/>
            <a:ext cx="8229600" cy="2819400"/>
          </a:xfrm>
        </p:spPr>
        <p:txBody>
          <a:bodyPr>
            <a:normAutofit/>
          </a:bodyPr>
          <a:lstStyle/>
          <a:p>
            <a:pPr marL="514350" indent="-514350">
              <a:buAutoNum type="arabicPeriod"/>
            </a:pPr>
            <a:r>
              <a:rPr lang="en-US" sz="2000" dirty="0" smtClean="0"/>
              <a:t>Who do the three figures in the cartoon represent?</a:t>
            </a:r>
          </a:p>
          <a:p>
            <a:pPr marL="514350" indent="-514350">
              <a:buAutoNum type="arabicPeriod"/>
            </a:pPr>
            <a:r>
              <a:rPr lang="en-US" sz="2000" dirty="0" smtClean="0"/>
              <a:t>A pendulum swings back and forth without stopping.  What is the importance of the swinging pendulum in the cartoon?</a:t>
            </a:r>
          </a:p>
          <a:p>
            <a:pPr marL="514350" indent="-514350">
              <a:buAutoNum type="arabicPeriod"/>
            </a:pPr>
            <a:r>
              <a:rPr lang="en-US" sz="2000" dirty="0" smtClean="0"/>
              <a:t>What is happening to the victim?</a:t>
            </a:r>
          </a:p>
          <a:p>
            <a:pPr marL="514350" indent="-514350">
              <a:buAutoNum type="arabicPeriod"/>
            </a:pPr>
            <a:r>
              <a:rPr lang="en-US" sz="2000" dirty="0" smtClean="0"/>
              <a:t>What is the relationship between the figure in the middle and the one on the right?</a:t>
            </a:r>
          </a:p>
          <a:p>
            <a:pPr marL="514350" indent="-514350">
              <a:buAutoNum type="arabicPeriod"/>
            </a:pPr>
            <a:r>
              <a:rPr lang="en-US" sz="2000" dirty="0" smtClean="0"/>
              <a:t>Why do you think many people believe the scales of justice are tipped unfairly in the direction of criminals in this country?</a:t>
            </a:r>
            <a:endParaRPr lang="en-US" sz="20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28600"/>
            <a:ext cx="4514850" cy="355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51167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58" y="4724400"/>
            <a:ext cx="9144000" cy="2133600"/>
          </a:xfrm>
        </p:spPr>
        <p:txBody>
          <a:bodyPr>
            <a:noAutofit/>
          </a:bodyPr>
          <a:lstStyle/>
          <a:p>
            <a:pPr marL="514350" indent="-514350">
              <a:buAutoNum type="arabicPeriod"/>
            </a:pPr>
            <a:r>
              <a:rPr lang="en-US" sz="1800" dirty="0" smtClean="0"/>
              <a:t>Who are the two people standing before the judge?</a:t>
            </a:r>
          </a:p>
          <a:p>
            <a:pPr marL="514350" indent="-514350">
              <a:buAutoNum type="arabicPeriod"/>
            </a:pPr>
            <a:r>
              <a:rPr lang="en-US" sz="1800"/>
              <a:t>W</a:t>
            </a:r>
            <a:r>
              <a:rPr lang="en-US" sz="1800" smtClean="0"/>
              <a:t>hich amendment would </a:t>
            </a:r>
            <a:r>
              <a:rPr lang="en-US" sz="1800" dirty="0" smtClean="0"/>
              <a:t>prevent the situation described in this cartoon from happening?</a:t>
            </a:r>
          </a:p>
          <a:p>
            <a:pPr marL="514350" indent="-514350">
              <a:buAutoNum type="arabicPeriod"/>
            </a:pPr>
            <a:r>
              <a:rPr lang="en-US" sz="1800" dirty="0" smtClean="0"/>
              <a:t>Which are the two provisions of the Constitution which would protect the rights of the person in the cartoon?</a:t>
            </a:r>
          </a:p>
          <a:p>
            <a:pPr marL="514350" indent="-514350">
              <a:buAutoNum type="arabicPeriod"/>
            </a:pPr>
            <a:r>
              <a:rPr lang="en-US" sz="1800" dirty="0" smtClean="0"/>
              <a:t>Do you think that the rights of the media to cover trials impact the rights of the accused to a fair trial?</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4106" y="152400"/>
            <a:ext cx="5420073"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89924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0"/>
            <a:ext cx="7772400" cy="1470025"/>
          </a:xfrm>
        </p:spPr>
        <p:txBody>
          <a:bodyPr/>
          <a:lstStyle/>
          <a:p>
            <a:r>
              <a:rPr lang="en-US" dirty="0" smtClean="0"/>
              <a:t>Criminal Justice Process – Trial &amp; Rights of the Accused</a:t>
            </a:r>
            <a:endParaRPr lang="en-US" dirty="0"/>
          </a:p>
        </p:txBody>
      </p:sp>
      <p:sp>
        <p:nvSpPr>
          <p:cNvPr id="3" name="Subtitle 2"/>
          <p:cNvSpPr>
            <a:spLocks noGrp="1"/>
          </p:cNvSpPr>
          <p:nvPr>
            <p:ph type="subTitle" idx="1"/>
          </p:nvPr>
        </p:nvSpPr>
        <p:spPr/>
        <p:txBody>
          <a:bodyPr/>
          <a:lstStyle/>
          <a:p>
            <a:endParaRPr lang="en-US" dirty="0"/>
          </a:p>
        </p:txBody>
      </p:sp>
      <p:pic>
        <p:nvPicPr>
          <p:cNvPr id="4" name="Picture 3" descr="300px-CourtGavel.jpg"/>
          <p:cNvPicPr>
            <a:picLocks noChangeAspect="1"/>
          </p:cNvPicPr>
          <p:nvPr/>
        </p:nvPicPr>
        <p:blipFill>
          <a:blip r:embed="rId2" cstate="print"/>
          <a:stretch>
            <a:fillRect/>
          </a:stretch>
        </p:blipFill>
        <p:spPr>
          <a:xfrm>
            <a:off x="2971800" y="3124200"/>
            <a:ext cx="2857500" cy="28575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FORGET!!</a:t>
            </a:r>
            <a:endParaRPr lang="en-US" dirty="0"/>
          </a:p>
        </p:txBody>
      </p:sp>
      <p:sp>
        <p:nvSpPr>
          <p:cNvPr id="3" name="Content Placeholder 2"/>
          <p:cNvSpPr>
            <a:spLocks noGrp="1"/>
          </p:cNvSpPr>
          <p:nvPr>
            <p:ph idx="1"/>
          </p:nvPr>
        </p:nvSpPr>
        <p:spPr/>
        <p:txBody>
          <a:bodyPr/>
          <a:lstStyle/>
          <a:p>
            <a:r>
              <a:rPr lang="en-US" dirty="0" smtClean="0"/>
              <a:t>Criminal trials MUST be conducted with “</a:t>
            </a:r>
            <a:r>
              <a:rPr lang="en-US" b="1" u="sng" dirty="0" smtClean="0">
                <a:solidFill>
                  <a:srgbClr val="FFFF00"/>
                </a:solidFill>
              </a:rPr>
              <a:t>due process</a:t>
            </a:r>
            <a:r>
              <a:rPr lang="en-US" dirty="0" smtClean="0"/>
              <a:t>”</a:t>
            </a:r>
          </a:p>
          <a:p>
            <a:r>
              <a:rPr lang="en-US" dirty="0" smtClean="0"/>
              <a:t>Due Process = “</a:t>
            </a:r>
            <a:r>
              <a:rPr lang="en-US" b="1" u="sng" dirty="0" smtClean="0">
                <a:solidFill>
                  <a:srgbClr val="FFFF00"/>
                </a:solidFill>
              </a:rPr>
              <a:t>equal treatment</a:t>
            </a:r>
            <a:r>
              <a:rPr lang="en-US" dirty="0" smtClean="0"/>
              <a:t>” under the law</a:t>
            </a:r>
          </a:p>
          <a:p>
            <a:r>
              <a:rPr lang="en-US" dirty="0" smtClean="0"/>
              <a:t>These words are found in both the </a:t>
            </a:r>
            <a:r>
              <a:rPr lang="en-US" b="1" u="sng" dirty="0" smtClean="0">
                <a:solidFill>
                  <a:srgbClr val="FFFF00"/>
                </a:solidFill>
              </a:rPr>
              <a:t>5</a:t>
            </a:r>
            <a:r>
              <a:rPr lang="en-US" b="1" u="sng" baseline="30000" dirty="0" smtClean="0">
                <a:solidFill>
                  <a:srgbClr val="FFFF00"/>
                </a:solidFill>
              </a:rPr>
              <a:t>th</a:t>
            </a:r>
            <a:r>
              <a:rPr lang="en-US" b="1" u="sng" dirty="0" smtClean="0"/>
              <a:t> </a:t>
            </a:r>
            <a:r>
              <a:rPr lang="en-US" dirty="0" smtClean="0"/>
              <a:t> and </a:t>
            </a:r>
            <a:r>
              <a:rPr lang="en-US" b="1" u="sng" dirty="0" smtClean="0">
                <a:solidFill>
                  <a:srgbClr val="FFFF00"/>
                </a:solidFill>
              </a:rPr>
              <a:t>14</a:t>
            </a:r>
            <a:r>
              <a:rPr lang="en-US" b="1" u="sng" baseline="30000" dirty="0" smtClean="0">
                <a:solidFill>
                  <a:srgbClr val="FFFF00"/>
                </a:solidFill>
              </a:rPr>
              <a:t>th</a:t>
            </a:r>
            <a:r>
              <a:rPr lang="en-US" dirty="0" smtClean="0"/>
              <a:t> Amendments of the Constitution</a:t>
            </a:r>
          </a:p>
          <a:p>
            <a:r>
              <a:rPr lang="en-US" dirty="0" smtClean="0"/>
              <a:t>ALL Americans are </a:t>
            </a:r>
            <a:r>
              <a:rPr lang="en-US" b="1" u="sng" dirty="0" smtClean="0">
                <a:solidFill>
                  <a:srgbClr val="FFFF00"/>
                </a:solidFill>
              </a:rPr>
              <a:t>entitled</a:t>
            </a:r>
            <a:r>
              <a:rPr lang="en-US" dirty="0" smtClean="0"/>
              <a:t> to due process if they are accused of a crime</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Trial Procedures</a:t>
            </a:r>
            <a:endParaRPr lang="en-US" dirty="0"/>
          </a:p>
        </p:txBody>
      </p:sp>
      <p:sp>
        <p:nvSpPr>
          <p:cNvPr id="4" name="Content Placeholder 3"/>
          <p:cNvSpPr>
            <a:spLocks noGrp="1"/>
          </p:cNvSpPr>
          <p:nvPr>
            <p:ph sz="half" idx="1"/>
          </p:nvPr>
        </p:nvSpPr>
        <p:spPr/>
        <p:txBody>
          <a:bodyPr/>
          <a:lstStyle/>
          <a:p>
            <a:r>
              <a:rPr lang="en-US" dirty="0" smtClean="0"/>
              <a:t>By Jury</a:t>
            </a:r>
          </a:p>
          <a:p>
            <a:r>
              <a:rPr lang="en-US" dirty="0" smtClean="0"/>
              <a:t>1)  guaranteed by the </a:t>
            </a:r>
            <a:r>
              <a:rPr lang="en-US" b="1" u="sng" dirty="0" smtClean="0">
                <a:solidFill>
                  <a:srgbClr val="FFFF00"/>
                </a:solidFill>
              </a:rPr>
              <a:t>6</a:t>
            </a:r>
            <a:r>
              <a:rPr lang="en-US" b="1" u="sng" baseline="30000" dirty="0" smtClean="0">
                <a:solidFill>
                  <a:srgbClr val="FFFF00"/>
                </a:solidFill>
              </a:rPr>
              <a:t>th</a:t>
            </a:r>
            <a:r>
              <a:rPr lang="en-US" dirty="0" smtClean="0"/>
              <a:t> Amendment</a:t>
            </a:r>
          </a:p>
          <a:p>
            <a:r>
              <a:rPr lang="en-US" dirty="0" smtClean="0"/>
              <a:t>2)  Jurors can be selected by:</a:t>
            </a:r>
          </a:p>
          <a:p>
            <a:pPr lvl="1"/>
            <a:r>
              <a:rPr lang="en-US" b="1" u="sng" dirty="0" smtClean="0">
                <a:solidFill>
                  <a:srgbClr val="FFFF00"/>
                </a:solidFill>
              </a:rPr>
              <a:t>Voter registration</a:t>
            </a:r>
          </a:p>
          <a:p>
            <a:pPr lvl="1"/>
            <a:r>
              <a:rPr lang="en-US" b="1" u="sng" dirty="0" smtClean="0">
                <a:solidFill>
                  <a:srgbClr val="FFFF00"/>
                </a:solidFill>
              </a:rPr>
              <a:t>Tax lists</a:t>
            </a:r>
          </a:p>
          <a:p>
            <a:pPr lvl="1"/>
            <a:r>
              <a:rPr lang="en-US" b="1" u="sng" dirty="0" smtClean="0">
                <a:solidFill>
                  <a:srgbClr val="FFFF00"/>
                </a:solidFill>
              </a:rPr>
              <a:t>Drivers’ licenses</a:t>
            </a:r>
            <a:endParaRPr lang="en-US" dirty="0">
              <a:solidFill>
                <a:srgbClr val="FFFF00"/>
              </a:solidFill>
            </a:endParaRPr>
          </a:p>
          <a:p>
            <a:pPr lvl="1">
              <a:buNone/>
            </a:pPr>
            <a:endParaRPr lang="en-US" b="1" u="sng" dirty="0" smtClean="0"/>
          </a:p>
        </p:txBody>
      </p:sp>
      <p:pic>
        <p:nvPicPr>
          <p:cNvPr id="1026" name="Picture 2" descr="C:\Documents and Settings\mrriley\Local Settings\Temporary Internet Files\Content.IE5\7WVC6SK7\MCj02876260000[1].wmf"/>
          <p:cNvPicPr>
            <a:picLocks noGrp="1" noChangeAspect="1" noChangeArrowheads="1"/>
          </p:cNvPicPr>
          <p:nvPr>
            <p:ph sz="half" idx="2"/>
          </p:nvPr>
        </p:nvPicPr>
        <p:blipFill>
          <a:blip r:embed="rId2" cstate="print"/>
          <a:srcRect/>
          <a:stretch>
            <a:fillRect/>
          </a:stretch>
        </p:blipFill>
        <p:spPr bwMode="auto">
          <a:xfrm>
            <a:off x="4572000" y="1905000"/>
            <a:ext cx="4191000" cy="37338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Trial Procedures (cont’d)</a:t>
            </a:r>
            <a:endParaRPr lang="en-US" dirty="0"/>
          </a:p>
        </p:txBody>
      </p:sp>
      <p:sp>
        <p:nvSpPr>
          <p:cNvPr id="3" name="Content Placeholder 2"/>
          <p:cNvSpPr>
            <a:spLocks noGrp="1"/>
          </p:cNvSpPr>
          <p:nvPr>
            <p:ph sz="half" idx="1"/>
          </p:nvPr>
        </p:nvSpPr>
        <p:spPr/>
        <p:txBody>
          <a:bodyPr/>
          <a:lstStyle/>
          <a:p>
            <a:r>
              <a:rPr lang="en-US" dirty="0" smtClean="0"/>
              <a:t>3)  criminal juries are usually composed of </a:t>
            </a:r>
            <a:r>
              <a:rPr lang="en-US" b="1" u="sng" dirty="0" smtClean="0">
                <a:solidFill>
                  <a:srgbClr val="FFFF00"/>
                </a:solidFill>
              </a:rPr>
              <a:t>12</a:t>
            </a:r>
            <a:r>
              <a:rPr lang="en-US" dirty="0" smtClean="0"/>
              <a:t> people</a:t>
            </a:r>
          </a:p>
          <a:p>
            <a:r>
              <a:rPr lang="en-US" dirty="0" smtClean="0"/>
              <a:t>4)  a defendant can </a:t>
            </a:r>
            <a:r>
              <a:rPr lang="en-US" b="1" u="sng" dirty="0" smtClean="0">
                <a:solidFill>
                  <a:srgbClr val="FFFF00"/>
                </a:solidFill>
              </a:rPr>
              <a:t>waive</a:t>
            </a:r>
            <a:r>
              <a:rPr lang="en-US" dirty="0" smtClean="0"/>
              <a:t> (give up) right to a jury trial and instead the trial will be heard in front of a </a:t>
            </a:r>
            <a:r>
              <a:rPr lang="en-US" b="1" u="sng" dirty="0" smtClean="0">
                <a:solidFill>
                  <a:srgbClr val="FFFF00"/>
                </a:solidFill>
              </a:rPr>
              <a:t>judge</a:t>
            </a:r>
            <a:r>
              <a:rPr lang="en-US" dirty="0" smtClean="0"/>
              <a:t> (known as a </a:t>
            </a:r>
            <a:r>
              <a:rPr lang="en-US" b="1" u="sng" dirty="0" smtClean="0">
                <a:solidFill>
                  <a:srgbClr val="FFFF00"/>
                </a:solidFill>
              </a:rPr>
              <a:t>bench trial</a:t>
            </a:r>
            <a:r>
              <a:rPr lang="en-US" dirty="0" smtClean="0"/>
              <a:t>)</a:t>
            </a:r>
            <a:endParaRPr lang="en-US" dirty="0"/>
          </a:p>
        </p:txBody>
      </p:sp>
      <p:pic>
        <p:nvPicPr>
          <p:cNvPr id="2050" name="Picture 2" descr="C:\Documents and Settings\mrriley\Local Settings\Temporary Internet Files\Content.IE5\4SV77JE9\MCj02874370000[1].wmf"/>
          <p:cNvPicPr>
            <a:picLocks noGrp="1" noChangeAspect="1" noChangeArrowheads="1"/>
          </p:cNvPicPr>
          <p:nvPr>
            <p:ph sz="half" idx="2"/>
          </p:nvPr>
        </p:nvPicPr>
        <p:blipFill>
          <a:blip r:embed="rId2" cstate="print"/>
          <a:srcRect/>
          <a:stretch>
            <a:fillRect/>
          </a:stretch>
        </p:blipFill>
        <p:spPr bwMode="auto">
          <a:xfrm>
            <a:off x="5029200" y="1905000"/>
            <a:ext cx="3841013" cy="35052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Trial Procedures (cont’d)</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A “Speedy &amp; Public Trial”</a:t>
            </a:r>
          </a:p>
          <a:p>
            <a:r>
              <a:rPr lang="en-US" dirty="0" smtClean="0"/>
              <a:t>1)  speedy = a short </a:t>
            </a:r>
            <a:r>
              <a:rPr lang="en-US" b="1" u="sng" dirty="0" smtClean="0">
                <a:solidFill>
                  <a:srgbClr val="FFFF00"/>
                </a:solidFill>
              </a:rPr>
              <a:t>time limit</a:t>
            </a:r>
            <a:r>
              <a:rPr lang="en-US" dirty="0" smtClean="0">
                <a:solidFill>
                  <a:srgbClr val="FFFF00"/>
                </a:solidFill>
              </a:rPr>
              <a:t> </a:t>
            </a:r>
            <a:r>
              <a:rPr lang="en-US" dirty="0" smtClean="0"/>
              <a:t>between the arraignment, grand jury hearing, and trial is guaranteed (can be waived)</a:t>
            </a:r>
          </a:p>
          <a:p>
            <a:r>
              <a:rPr lang="en-US" dirty="0" smtClean="0"/>
              <a:t>2)  public = </a:t>
            </a:r>
            <a:r>
              <a:rPr lang="en-US" b="1" u="sng" dirty="0" smtClean="0">
                <a:solidFill>
                  <a:srgbClr val="FFFF00"/>
                </a:solidFill>
              </a:rPr>
              <a:t>proceedings</a:t>
            </a:r>
            <a:r>
              <a:rPr lang="en-US" dirty="0" smtClean="0"/>
              <a:t> of a trial must be made available to the public and/or media</a:t>
            </a:r>
            <a:endParaRPr lang="en-US" dirty="0"/>
          </a:p>
        </p:txBody>
      </p:sp>
      <p:pic>
        <p:nvPicPr>
          <p:cNvPr id="3075" name="Picture 3" descr="C:\Documents and Settings\mrriley\Local Settings\Temporary Internet Files\Content.IE5\BU7Q6BKM\MCj04326370000[1].png"/>
          <p:cNvPicPr>
            <a:picLocks noGrp="1" noChangeAspect="1" noChangeArrowheads="1"/>
          </p:cNvPicPr>
          <p:nvPr>
            <p:ph sz="half" idx="2"/>
          </p:nvPr>
        </p:nvPicPr>
        <p:blipFill>
          <a:blip r:embed="rId2" cstate="print"/>
          <a:srcRect/>
          <a:stretch>
            <a:fillRect/>
          </a:stretch>
        </p:blipFill>
        <p:spPr bwMode="auto">
          <a:xfrm>
            <a:off x="5257800" y="1447800"/>
            <a:ext cx="3505200" cy="3505200"/>
          </a:xfrm>
          <a:prstGeom prst="rect">
            <a:avLst/>
          </a:prstGeom>
          <a:noFill/>
        </p:spPr>
      </p:pic>
      <p:sp>
        <p:nvSpPr>
          <p:cNvPr id="8" name="TextBox 7"/>
          <p:cNvSpPr txBox="1"/>
          <p:nvPr/>
        </p:nvSpPr>
        <p:spPr>
          <a:xfrm>
            <a:off x="4800600" y="4572000"/>
            <a:ext cx="4038600" cy="2031325"/>
          </a:xfrm>
          <a:prstGeom prst="rect">
            <a:avLst/>
          </a:prstGeom>
          <a:noFill/>
        </p:spPr>
        <p:txBody>
          <a:bodyPr wrap="square" rtlCol="0">
            <a:spAutoFit/>
          </a:bodyPr>
          <a:lstStyle/>
          <a:p>
            <a:r>
              <a:rPr lang="en-US" dirty="0" smtClean="0"/>
              <a:t>Some judges will allow for television cameras to record the proceedings of the trial.  However, even if the judge bars the media from recording the event in real time, the daily events must be released to the public as soon as business for the day concludes.</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Trial Procedures (cont’d)</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Compulsory Process and Confronting Witnesses</a:t>
            </a:r>
          </a:p>
          <a:p>
            <a:r>
              <a:rPr lang="en-US" dirty="0" smtClean="0"/>
              <a:t>1)  defendant can </a:t>
            </a:r>
            <a:r>
              <a:rPr lang="en-US" b="1" u="sng" dirty="0" smtClean="0">
                <a:solidFill>
                  <a:srgbClr val="FFFF00"/>
                </a:solidFill>
              </a:rPr>
              <a:t>subpoena</a:t>
            </a:r>
            <a:r>
              <a:rPr lang="en-US" dirty="0" smtClean="0"/>
              <a:t> (get a court </a:t>
            </a:r>
            <a:r>
              <a:rPr lang="en-US" b="1" u="sng" dirty="0" smtClean="0">
                <a:solidFill>
                  <a:srgbClr val="FFFF00"/>
                </a:solidFill>
              </a:rPr>
              <a:t>order</a:t>
            </a:r>
            <a:r>
              <a:rPr lang="en-US" dirty="0" smtClean="0"/>
              <a:t>) to </a:t>
            </a:r>
            <a:r>
              <a:rPr lang="en-US" b="1" u="sng" dirty="0" smtClean="0">
                <a:solidFill>
                  <a:srgbClr val="FFFF00"/>
                </a:solidFill>
              </a:rPr>
              <a:t>compel</a:t>
            </a:r>
            <a:r>
              <a:rPr lang="en-US" dirty="0" smtClean="0"/>
              <a:t> a witness to testify on defendant’s behalf</a:t>
            </a:r>
          </a:p>
          <a:p>
            <a:r>
              <a:rPr lang="en-US" dirty="0" smtClean="0"/>
              <a:t>2)  failure to serve your subpoena will result in you being charged with crime of </a:t>
            </a:r>
            <a:r>
              <a:rPr lang="en-US" b="1" u="sng" dirty="0" smtClean="0">
                <a:solidFill>
                  <a:srgbClr val="FFFF00"/>
                </a:solidFill>
              </a:rPr>
              <a:t>contempt</a:t>
            </a:r>
            <a:r>
              <a:rPr lang="en-US" dirty="0" smtClean="0"/>
              <a:t> (not allowing justice to proceed)</a:t>
            </a:r>
            <a:endParaRPr lang="en-US" dirty="0"/>
          </a:p>
        </p:txBody>
      </p:sp>
      <p:sp>
        <p:nvSpPr>
          <p:cNvPr id="6" name="TextBox 5"/>
          <p:cNvSpPr txBox="1"/>
          <p:nvPr/>
        </p:nvSpPr>
        <p:spPr>
          <a:xfrm>
            <a:off x="4876800" y="5257800"/>
            <a:ext cx="4267200" cy="369332"/>
          </a:xfrm>
          <a:prstGeom prst="rect">
            <a:avLst/>
          </a:prstGeom>
          <a:noFill/>
        </p:spPr>
        <p:txBody>
          <a:bodyPr wrap="square" rtlCol="0">
            <a:spAutoFit/>
          </a:bodyPr>
          <a:lstStyle/>
          <a:p>
            <a:endParaRPr lang="en-US" dirty="0"/>
          </a:p>
        </p:txBody>
      </p:sp>
      <p:pic>
        <p:nvPicPr>
          <p:cNvPr id="8" name="Content Placeholder 7" descr="subpoena ad test.jpg">
            <a:hlinkClick r:id="rId2"/>
          </p:cNvPr>
          <p:cNvPicPr>
            <a:picLocks noGrp="1" noChangeAspect="1"/>
          </p:cNvPicPr>
          <p:nvPr>
            <p:ph sz="half" idx="2"/>
          </p:nvPr>
        </p:nvPicPr>
        <p:blipFill>
          <a:blip r:embed="rId3" cstate="print"/>
          <a:stretch>
            <a:fillRect/>
          </a:stretch>
        </p:blipFill>
        <p:spPr>
          <a:xfrm>
            <a:off x="5257800" y="1600200"/>
            <a:ext cx="3048000" cy="3945381"/>
          </a:xfrm>
        </p:spPr>
      </p:pic>
      <p:sp>
        <p:nvSpPr>
          <p:cNvPr id="9" name="TextBox 8"/>
          <p:cNvSpPr txBox="1"/>
          <p:nvPr/>
        </p:nvSpPr>
        <p:spPr>
          <a:xfrm>
            <a:off x="5029200" y="5638800"/>
            <a:ext cx="3733800" cy="923330"/>
          </a:xfrm>
          <a:prstGeom prst="rect">
            <a:avLst/>
          </a:prstGeom>
          <a:noFill/>
        </p:spPr>
        <p:txBody>
          <a:bodyPr wrap="square" rtlCol="0">
            <a:spAutoFit/>
          </a:bodyPr>
          <a:lstStyle/>
          <a:p>
            <a:r>
              <a:rPr lang="en-US" dirty="0" smtClean="0"/>
              <a:t>A sample subpoena from New Jersey civil court.  A similar one could be used for criminal court. </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251</TotalTime>
  <Words>895</Words>
  <Application>Microsoft Office PowerPoint</Application>
  <PresentationFormat>On-screen Show (4:3)</PresentationFormat>
  <Paragraphs>63</Paragraphs>
  <Slides>13</Slides>
  <Notes>0</Notes>
  <HiddenSlides>0</HiddenSlides>
  <MMClips>1</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The 6th Amendment</vt:lpstr>
      <vt:lpstr>PowerPoint Presentation</vt:lpstr>
      <vt:lpstr>PowerPoint Presentation</vt:lpstr>
      <vt:lpstr>Criminal Justice Process – Trial &amp; Rights of the Accused</vt:lpstr>
      <vt:lpstr>DON’T FORGET!!</vt:lpstr>
      <vt:lpstr>Trial Procedures</vt:lpstr>
      <vt:lpstr>Trial Procedures (cont’d)</vt:lpstr>
      <vt:lpstr>Trial Procedures (cont’d)</vt:lpstr>
      <vt:lpstr>Trial Procedures (cont’d)</vt:lpstr>
      <vt:lpstr>Confronting Witnesses (cont’d)</vt:lpstr>
      <vt:lpstr>Confronting Witnesses (cont’d)</vt:lpstr>
      <vt:lpstr>Trial Procedures (cont’d)</vt:lpstr>
      <vt:lpstr>Dr. Sam Sheppard</vt:lpstr>
    </vt:vector>
  </TitlesOfParts>
  <Company>CBSD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Criminal Justice Process – Trial &amp; Rights of the Accused</dc:title>
  <dc:creator>Matthew R. Riley</dc:creator>
  <cp:lastModifiedBy>DONNELLY, JOHN</cp:lastModifiedBy>
  <cp:revision>24</cp:revision>
  <dcterms:created xsi:type="dcterms:W3CDTF">2009-05-19T17:00:09Z</dcterms:created>
  <dcterms:modified xsi:type="dcterms:W3CDTF">2014-01-13T14:38:32Z</dcterms:modified>
</cp:coreProperties>
</file>